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3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8" r:id="rId4"/>
    <p:sldId id="270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8" r:id="rId15"/>
    <p:sldId id="277" r:id="rId16"/>
    <p:sldId id="331" r:id="rId17"/>
    <p:sldId id="330" r:id="rId18"/>
  </p:sldIdLst>
  <p:sldSz cx="9144000" cy="6858000" type="screen4x3"/>
  <p:notesSz cx="6669088" cy="987266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1212">
          <p15:clr>
            <a:srgbClr val="A4A3A4"/>
          </p15:clr>
        </p15:guide>
        <p15:guide id="3" orient="horz" pos="3530">
          <p15:clr>
            <a:srgbClr val="A4A3A4"/>
          </p15:clr>
        </p15:guide>
        <p15:guide id="4" pos="274">
          <p15:clr>
            <a:srgbClr val="A4A3A4"/>
          </p15:clr>
        </p15:guide>
        <p15:guide id="5" pos="5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BE28"/>
    <a:srgbClr val="828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47" autoAdjust="0"/>
  </p:normalViewPr>
  <p:slideViewPr>
    <p:cSldViewPr snapToObjects="1">
      <p:cViewPr varScale="1">
        <p:scale>
          <a:sx n="94" d="100"/>
          <a:sy n="94" d="100"/>
        </p:scale>
        <p:origin x="2896" y="56"/>
      </p:cViewPr>
      <p:guideLst>
        <p:guide orient="horz" pos="276"/>
        <p:guide orient="horz" pos="1212"/>
        <p:guide orient="horz" pos="3530"/>
        <p:guide pos="274"/>
        <p:guide pos="54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6" d="100"/>
          <a:sy n="76" d="100"/>
        </p:scale>
        <p:origin x="-2118" y="-90"/>
      </p:cViewPr>
      <p:guideLst>
        <p:guide orient="horz" pos="3110"/>
        <p:guide pos="2101"/>
      </p:guideLst>
    </p:cSldViewPr>
  </p:notesViewPr>
  <p:gridSpacing cx="432054" cy="43205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3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E3C7B-B8E8-4D6E-9713-26791759C5AF}" type="datetimeFigureOut">
              <a:rPr lang="de-DE" smtClean="0"/>
              <a:t>12.09.2025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6DC5E-AB17-452B-9F59-5CB3A3BCD2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916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1" y="3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8712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4" y="4689515"/>
            <a:ext cx="4890665" cy="44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4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1" y="9379034"/>
            <a:ext cx="2889938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BDE460-0944-433B-997D-DC20665D34D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6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840AF-1B4B-4FF3-92E8-21F92F6B5DA8}" type="slidenum">
              <a:rPr lang="de-DE"/>
              <a:pPr/>
              <a:t>1</a:t>
            </a:fld>
            <a:endParaRPr lang="de-D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105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4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62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06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11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DE460-0944-433B-997D-DC20665D34D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01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DE460-0944-433B-997D-DC20665D34D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6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65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50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26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3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94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00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DE460-0944-433B-997D-DC20665D34D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8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otolia_Bast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 b="11282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862" name="Group 14"/>
          <p:cNvGrpSpPr>
            <a:grpSpLocks/>
          </p:cNvGrpSpPr>
          <p:nvPr userDrawn="1"/>
        </p:nvGrpSpPr>
        <p:grpSpPr bwMode="auto">
          <a:xfrm>
            <a:off x="0" y="0"/>
            <a:ext cx="9156700" cy="2384425"/>
            <a:chOff x="158" y="1478"/>
            <a:chExt cx="5768" cy="1502"/>
          </a:xfrm>
        </p:grpSpPr>
        <p:sp>
          <p:nvSpPr>
            <p:cNvPr id="78863" name="AutoShape 15"/>
            <p:cNvSpPr>
              <a:spLocks noChangeAspect="1" noChangeArrowheads="1" noTextEdit="1"/>
            </p:cNvSpPr>
            <p:nvPr userDrawn="1"/>
          </p:nvSpPr>
          <p:spPr bwMode="auto">
            <a:xfrm>
              <a:off x="158" y="1480"/>
              <a:ext cx="5766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864" name="Freeform 16"/>
            <p:cNvSpPr>
              <a:spLocks noEditPoints="1"/>
            </p:cNvSpPr>
            <p:nvPr userDrawn="1"/>
          </p:nvSpPr>
          <p:spPr bwMode="auto">
            <a:xfrm>
              <a:off x="160" y="1478"/>
              <a:ext cx="5766" cy="1502"/>
            </a:xfrm>
            <a:custGeom>
              <a:avLst/>
              <a:gdLst>
                <a:gd name="T0" fmla="*/ 2468 w 2880"/>
                <a:gd name="T1" fmla="*/ 601 h 748"/>
                <a:gd name="T2" fmla="*/ 2880 w 2880"/>
                <a:gd name="T3" fmla="*/ 601 h 748"/>
                <a:gd name="T4" fmla="*/ 2880 w 2880"/>
                <a:gd name="T5" fmla="*/ 0 h 748"/>
                <a:gd name="T6" fmla="*/ 0 w 2880"/>
                <a:gd name="T7" fmla="*/ 0 h 748"/>
                <a:gd name="T8" fmla="*/ 0 w 2880"/>
                <a:gd name="T9" fmla="*/ 719 h 748"/>
                <a:gd name="T10" fmla="*/ 2299 w 2880"/>
                <a:gd name="T11" fmla="*/ 719 h 748"/>
                <a:gd name="T12" fmla="*/ 2468 w 2880"/>
                <a:gd name="T13" fmla="*/ 601 h 748"/>
                <a:gd name="T14" fmla="*/ 2468 w 2880"/>
                <a:gd name="T15" fmla="*/ 630 h 748"/>
                <a:gd name="T16" fmla="*/ 2880 w 2880"/>
                <a:gd name="T17" fmla="*/ 630 h 748"/>
                <a:gd name="T18" fmla="*/ 2880 w 2880"/>
                <a:gd name="T19" fmla="*/ 626 h 748"/>
                <a:gd name="T20" fmla="*/ 2468 w 2880"/>
                <a:gd name="T21" fmla="*/ 626 h 748"/>
                <a:gd name="T22" fmla="*/ 2299 w 2880"/>
                <a:gd name="T23" fmla="*/ 744 h 748"/>
                <a:gd name="T24" fmla="*/ 0 w 2880"/>
                <a:gd name="T25" fmla="*/ 744 h 748"/>
                <a:gd name="T26" fmla="*/ 0 w 2880"/>
                <a:gd name="T27" fmla="*/ 748 h 748"/>
                <a:gd name="T28" fmla="*/ 2299 w 2880"/>
                <a:gd name="T29" fmla="*/ 748 h 748"/>
                <a:gd name="T30" fmla="*/ 2468 w 2880"/>
                <a:gd name="T31" fmla="*/ 630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748">
                  <a:moveTo>
                    <a:pt x="2468" y="601"/>
                  </a:moveTo>
                  <a:cubicBezTo>
                    <a:pt x="2880" y="601"/>
                    <a:pt x="2880" y="601"/>
                    <a:pt x="2880" y="601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9"/>
                    <a:pt x="0" y="719"/>
                    <a:pt x="0" y="719"/>
                  </a:cubicBezTo>
                  <a:cubicBezTo>
                    <a:pt x="2299" y="719"/>
                    <a:pt x="2299" y="719"/>
                    <a:pt x="2299" y="719"/>
                  </a:cubicBezTo>
                  <a:cubicBezTo>
                    <a:pt x="2374" y="719"/>
                    <a:pt x="2376" y="601"/>
                    <a:pt x="2468" y="601"/>
                  </a:cubicBezTo>
                  <a:moveTo>
                    <a:pt x="2468" y="630"/>
                  </a:moveTo>
                  <a:cubicBezTo>
                    <a:pt x="2880" y="630"/>
                    <a:pt x="2880" y="630"/>
                    <a:pt x="2880" y="630"/>
                  </a:cubicBezTo>
                  <a:cubicBezTo>
                    <a:pt x="2880" y="626"/>
                    <a:pt x="2880" y="626"/>
                    <a:pt x="2880" y="626"/>
                  </a:cubicBezTo>
                  <a:cubicBezTo>
                    <a:pt x="2468" y="626"/>
                    <a:pt x="2468" y="626"/>
                    <a:pt x="2468" y="626"/>
                  </a:cubicBezTo>
                  <a:cubicBezTo>
                    <a:pt x="2393" y="626"/>
                    <a:pt x="2392" y="744"/>
                    <a:pt x="2299" y="744"/>
                  </a:cubicBezTo>
                  <a:cubicBezTo>
                    <a:pt x="0" y="744"/>
                    <a:pt x="0" y="744"/>
                    <a:pt x="0" y="744"/>
                  </a:cubicBezTo>
                  <a:cubicBezTo>
                    <a:pt x="0" y="748"/>
                    <a:pt x="0" y="748"/>
                    <a:pt x="0" y="748"/>
                  </a:cubicBezTo>
                  <a:cubicBezTo>
                    <a:pt x="2299" y="748"/>
                    <a:pt x="2299" y="748"/>
                    <a:pt x="2299" y="748"/>
                  </a:cubicBezTo>
                  <a:cubicBezTo>
                    <a:pt x="2394" y="748"/>
                    <a:pt x="2396" y="630"/>
                    <a:pt x="2468" y="63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8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9" name="Picture 7" descr="FS_SK_100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14147"/>
            <a:ext cx="3167062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C404-1DF6-4BC6-9635-5FC2DF3533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980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747" y="4160916"/>
            <a:ext cx="6654800" cy="1190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</a:t>
            </a:r>
            <a:fld id="{42BACA53-F6CD-48B1-A9FF-C00A76835DE1}" type="datetime1">
              <a:rPr lang="de-DE" altLang="de-DE" smtClean="0"/>
              <a:pPr>
                <a:defRPr/>
              </a:pPr>
              <a:t>12.09.2025</a:t>
            </a:fld>
            <a:r>
              <a:rPr lang="de-DE" altLang="de-DE" dirty="0"/>
              <a:t>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ADE4E-6959-4988-B256-8AABE00C5B9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252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</a:t>
            </a:r>
            <a:fld id="{4EC97C04-6F25-47C9-8B3B-14ABE9714B55}" type="datetime1">
              <a:rPr lang="de-DE" altLang="de-DE" smtClean="0"/>
              <a:pPr>
                <a:defRPr/>
              </a:pPr>
              <a:t>12.09.2025</a:t>
            </a:fld>
            <a:r>
              <a:rPr lang="de-DE" altLang="de-DE" dirty="0"/>
              <a:t>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8ACA-D64B-43C5-8FFD-CD94EF4771A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895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CB8F-D475-47C1-8A8D-FA001C4161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63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472FD-7F41-4DEE-BDC9-DDA91439E3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365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747" y="4160916"/>
            <a:ext cx="6654800" cy="1190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D413-7601-47F9-A541-CC2D70F37A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0790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6" y="438150"/>
            <a:ext cx="2066925" cy="579120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8151" y="438150"/>
            <a:ext cx="6048375" cy="5791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8A78A-4F34-42CB-A311-3B0C8AFFC2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94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CE448EFE-27F1-4AD0-B71B-6313619886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83514" y="6229350"/>
            <a:ext cx="8022336" cy="62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29. Juni 2012 | 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492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CE448EFE-27F1-4AD0-B71B-6313619886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83514" y="6229350"/>
            <a:ext cx="8022336" cy="62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29. Juni 2012 | 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29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CE448EFE-27F1-4AD0-B71B-6313619886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83514" y="6229350"/>
            <a:ext cx="8022336" cy="62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29. Juni 2012 | Name des Präsentators</a:t>
            </a:r>
            <a:endParaRPr lang="de-DE" dirty="0"/>
          </a:p>
        </p:txBody>
      </p:sp>
      <p:pic>
        <p:nvPicPr>
          <p:cNvPr id="8" name="Picture 5" descr="Fotolia_Baste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26660"/>
          <a:stretch>
            <a:fillRect/>
          </a:stretch>
        </p:blipFill>
        <p:spPr bwMode="auto">
          <a:xfrm>
            <a:off x="0" y="2286000"/>
            <a:ext cx="9144000" cy="40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/>
          <p:cNvSpPr>
            <a:spLocks noChangeShapeType="1"/>
          </p:cNvSpPr>
          <p:nvPr userDrawn="1"/>
        </p:nvSpPr>
        <p:spPr bwMode="auto">
          <a:xfrm>
            <a:off x="-3175" y="237331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3175" y="623411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74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6654800" cy="1190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CE448EFE-27F1-4AD0-B71B-6313619886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83514" y="6229350"/>
            <a:ext cx="8022336" cy="62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29. Juni 2012 | Name des Präsentators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83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" y="3140969"/>
            <a:ext cx="6300700" cy="2055595"/>
          </a:xfrm>
          <a:prstGeom prst="rect">
            <a:avLst/>
          </a:prstGeom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515" y="548680"/>
            <a:ext cx="5454606" cy="647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dirty="0"/>
              <a:t>Titelmasterformat durch Klicken bearbeiten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514" y="1315345"/>
            <a:ext cx="5454608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165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altLang="de-DE" noProof="0" dirty="0"/>
              <a:t>Formatvorlage des Untertitelmasters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77232"/>
            <a:ext cx="3571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8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332658"/>
            <a:ext cx="4783138" cy="8306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1556792"/>
            <a:ext cx="8267700" cy="467255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</a:t>
            </a:r>
            <a:fld id="{F44E81AC-2944-4668-81A8-C65F160CFB07}" type="datetime1">
              <a:rPr lang="de-DE" altLang="de-DE" smtClean="0"/>
              <a:pPr>
                <a:defRPr/>
              </a:pPr>
              <a:t>12.09.2025</a:t>
            </a:fld>
            <a:r>
              <a:rPr lang="de-DE" altLang="de-DE" dirty="0"/>
              <a:t> | SK 44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FEB6-10AF-45D6-A311-F500A05AA5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854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</a:t>
            </a:r>
            <a:fld id="{C2F7F7EF-FD5B-4C5D-9B0A-FC6543BFEF6D}" type="datetime1">
              <a:rPr lang="de-DE" altLang="de-DE" smtClean="0"/>
              <a:pPr>
                <a:defRPr/>
              </a:pPr>
              <a:t>12.09.2025</a:t>
            </a:fld>
            <a:r>
              <a:rPr lang="de-DE" altLang="de-DE" dirty="0"/>
              <a:t> | SK 44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43F0-8A68-433E-BEA6-06AC84FDE0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47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4747" y="4160916"/>
            <a:ext cx="6654800" cy="11906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8150" y="2381250"/>
            <a:ext cx="4057650" cy="3848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81250"/>
            <a:ext cx="4057650" cy="3848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65FC-EA66-40AB-A993-2C5E71D3B7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558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28480"/>
                </a:solidFill>
              </a:defRPr>
            </a:lvl1pPr>
          </a:lstStyle>
          <a:p>
            <a:fld id="{CE448EFE-27F1-4AD0-B71B-63136198868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7831" name="Picture 7" descr="FS_00_O_RGB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438150"/>
            <a:ext cx="17160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83514" y="6229350"/>
            <a:ext cx="8022336" cy="62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29. Juni 2012 | Name des Präsentators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62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55600" indent="-355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435100" indent="-354013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1970088" indent="-3556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2517775" indent="-3683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50000"/>
        </a:spcBef>
        <a:spcAft>
          <a:spcPct val="0"/>
        </a:spcAft>
        <a:buClr>
          <a:schemeClr val="accent1"/>
        </a:buClr>
        <a:buSzPct val="11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4" y="6229350"/>
            <a:ext cx="4537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rgbClr val="8284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de-DE" altLang="de-DE" dirty="0"/>
              <a:t>|  24.01.2019 | SK 43</a:t>
            </a:r>
            <a:endParaRPr lang="de-DE" altLang="de-DE" dirty="0">
              <a:solidFill>
                <a:schemeClr val="accent1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9350"/>
            <a:ext cx="611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rgbClr val="828480"/>
                </a:solidFill>
                <a:ea typeface="+mn-ea"/>
              </a:defRPr>
            </a:lvl1pPr>
          </a:lstStyle>
          <a:p>
            <a:pPr>
              <a:defRPr/>
            </a:pPr>
            <a:fld id="{A6A08452-C3B3-4AAC-A0C2-3F83902D40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6409" y="1174283"/>
            <a:ext cx="9125558" cy="56837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8" name="Bild 8" descr="FS_A4_hoch_CS4_2012_WELLE_OBEN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635" r="630"/>
          <a:stretch/>
        </p:blipFill>
        <p:spPr bwMode="auto">
          <a:xfrm>
            <a:off x="6409" y="764706"/>
            <a:ext cx="9125558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277232"/>
            <a:ext cx="3571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266700" indent="-2667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503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2pPr>
      <a:lvl3pPr marL="1076325" indent="-26551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3pPr>
      <a:lvl4pPr marL="1477566" indent="-266700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4pPr>
      <a:lvl5pPr marL="1888331" indent="-27622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5pPr>
      <a:lvl6pPr marL="2231231" indent="-27622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6pPr>
      <a:lvl7pPr marL="2574131" indent="-27622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7pPr>
      <a:lvl8pPr marL="2917031" indent="-27622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8pPr>
      <a:lvl9pPr marL="3259931" indent="-276225" algn="l" rtl="0" eaLnBrk="1" fontAlgn="base" hangingPunct="1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726174" cy="958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de-DE" sz="2800" b="1" spc="300" dirty="0">
                <a:solidFill>
                  <a:srgbClr val="0070C0"/>
                </a:solidFill>
              </a:rPr>
              <a:t>Verwaltungsdigitalisierung und Beteiligungsprozesse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81790" y="2716258"/>
            <a:ext cx="3672408" cy="2428382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77844"/>
              <a:gd name="adj6" fmla="val -14237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Besucherströme steuern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Termine für verschiedene Dienstleistungen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Kapazitäten für Dienstleistungen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Terminticket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Terminbuchungsassistent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4941168"/>
            <a:ext cx="3402378" cy="85623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Terminschablone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Automatisiertes Erstellen von Terminangeboten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Manuelles Erstellen von Terminangeboten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Zeitsteuerung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97953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81790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83632"/>
              <a:gd name="adj6" fmla="val -13784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Genehmigungsverfahren nach BImSchG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Planfeststellungsverfahren (in Vorbereitung)</a:t>
            </a:r>
            <a:b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</a:br>
            <a:endParaRPr lang="de-DE" sz="1600" dirty="0">
              <a:solidFill>
                <a:srgbClr val="1F497D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Anträge erstellen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Behördenbeteiligung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Öffentlichkeitsbeteiligung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Anhörungsverfahren</a:t>
            </a:r>
          </a:p>
        </p:txBody>
      </p:sp>
      <p:sp>
        <p:nvSpPr>
          <p:cNvPr id="23" name="Diagonal liegende Ecken des Rechtecks abrunden 22"/>
          <p:cNvSpPr/>
          <p:nvPr/>
        </p:nvSpPr>
        <p:spPr>
          <a:xfrm>
            <a:off x="5490102" y="3807043"/>
            <a:ext cx="3402378" cy="199036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Antragsdokumente importieren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Vollständigkeitsprüfungen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Nachforderungen managen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Behörden zur Stellungnahme auffordern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Behördenäußerungen überwachen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Zugriffsschutz für besonders schützenswerte Dokumente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Antragsdokumente offenlegen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Einwände managen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Synopsen für Anhörungsverfahren erstellen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Online-Anhörung durchführen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288043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81790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94510"/>
              <a:gd name="adj6" fmla="val -13352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Petition einreichen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Mitzeichnen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Beobachten</a:t>
            </a:r>
            <a:b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</a:br>
            <a:endParaRPr lang="de-DE" sz="1600" dirty="0">
              <a:solidFill>
                <a:srgbClr val="1F497D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Petitionen bearbeiten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Übergabe an Verwaltung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Übergabe an Politik</a:t>
            </a:r>
          </a:p>
        </p:txBody>
      </p:sp>
      <p:sp>
        <p:nvSpPr>
          <p:cNvPr id="23" name="Diagonal liegende Ecken des Rechtecks abrunden 22"/>
          <p:cNvSpPr/>
          <p:nvPr/>
        </p:nvSpPr>
        <p:spPr>
          <a:xfrm>
            <a:off x="5490102" y="5032001"/>
            <a:ext cx="3402378" cy="77326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51AF30"/>
                </a:solidFill>
                <a:latin typeface="Arial"/>
                <a:ea typeface="ＭＳ Ｐゴシック"/>
              </a:rPr>
              <a:t>Verfügbar seit 01.04.2024</a:t>
            </a: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181569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438150" y="4347103"/>
            <a:ext cx="3863820" cy="156946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51AF30"/>
                </a:solidFill>
              </a:rPr>
              <a:t>Ausbau des Moduls „Initiativen“</a:t>
            </a:r>
            <a:br>
              <a:rPr lang="de-DE" sz="1600" dirty="0">
                <a:solidFill>
                  <a:srgbClr val="51AF30"/>
                </a:solidFill>
              </a:rPr>
            </a:br>
            <a:endParaRPr lang="de-DE" sz="1600" dirty="0">
              <a:solidFill>
                <a:srgbClr val="51AF3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51AF30"/>
                </a:solidFill>
              </a:rPr>
              <a:t>Kinder und Jugendliche wollen und sollen sich nicht nur im OZG-Kontext bewegen</a:t>
            </a:r>
          </a:p>
        </p:txBody>
      </p:sp>
      <p:sp>
        <p:nvSpPr>
          <p:cNvPr id="8" name="Diagonal liegende Ecken des Rechtecks abrunden 7"/>
          <p:cNvSpPr/>
          <p:nvPr/>
        </p:nvSpPr>
        <p:spPr>
          <a:xfrm>
            <a:off x="4842030" y="4347102"/>
            <a:ext cx="3780420" cy="156946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9AD3"/>
                </a:solidFill>
              </a:rPr>
              <a:t>Integration von KI-Elementen</a:t>
            </a:r>
            <a:br>
              <a:rPr lang="de-DE" sz="1600" dirty="0">
                <a:solidFill>
                  <a:srgbClr val="009AD3"/>
                </a:solidFill>
              </a:rPr>
            </a:br>
            <a:endParaRPr lang="de-DE" sz="1600" dirty="0">
              <a:solidFill>
                <a:srgbClr val="009AD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9AD3"/>
                </a:solidFill>
              </a:rPr>
              <a:t>Realisierung neuer Beteiligungsformate</a:t>
            </a:r>
          </a:p>
        </p:txBody>
      </p:sp>
      <p:sp>
        <p:nvSpPr>
          <p:cNvPr id="9" name="Diagonal liegende Ecken des Rechtecks abrunden 8"/>
          <p:cNvSpPr/>
          <p:nvPr/>
        </p:nvSpPr>
        <p:spPr>
          <a:xfrm>
            <a:off x="438150" y="2564905"/>
            <a:ext cx="3863820" cy="156946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9AD3"/>
                </a:solidFill>
              </a:rPr>
              <a:t>Umsetzung jugendgerechtes Layout</a:t>
            </a:r>
            <a:br>
              <a:rPr lang="de-DE" sz="1600" dirty="0">
                <a:solidFill>
                  <a:srgbClr val="009AD3"/>
                </a:solidFill>
              </a:rPr>
            </a:br>
            <a:endParaRPr lang="de-DE" sz="1600" dirty="0">
              <a:solidFill>
                <a:srgbClr val="009AD3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009AD3"/>
                </a:solidFill>
              </a:rPr>
              <a:t>Erweiterung der Layout-API zur besseren Integration in CMS und Apps</a:t>
            </a:r>
          </a:p>
        </p:txBody>
      </p:sp>
      <p:sp>
        <p:nvSpPr>
          <p:cNvPr id="10" name="Diagonal liegende Ecken des Rechtecks abrunden 9"/>
          <p:cNvSpPr/>
          <p:nvPr/>
        </p:nvSpPr>
        <p:spPr>
          <a:xfrm>
            <a:off x="4842030" y="2564904"/>
            <a:ext cx="3780420" cy="156946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51AF30"/>
                </a:solidFill>
              </a:rPr>
              <a:t>Zielgruppengerechte Erweiterungen</a:t>
            </a:r>
            <a:br>
              <a:rPr lang="de-DE" sz="1600" dirty="0">
                <a:solidFill>
                  <a:srgbClr val="51AF30"/>
                </a:solidFill>
              </a:rPr>
            </a:br>
            <a:endParaRPr lang="de-DE" sz="1600" dirty="0">
              <a:solidFill>
                <a:srgbClr val="51AF30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51AF30"/>
                </a:solidFill>
              </a:rPr>
              <a:t>Kartenanwendung mit spielerischen Funktionen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51AF30"/>
                </a:solidFill>
              </a:rPr>
              <a:t>Freie Platzierung von Symbolen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Weiterentwicklung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07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BFF8D-C5EE-4B17-A652-CBEB293E4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448EFE-27F1-4AD0-B71B-63136198868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95F6BE46-5835-4DCA-B53D-A51528EAD147}"/>
              </a:ext>
            </a:extLst>
          </p:cNvPr>
          <p:cNvSpPr txBox="1">
            <a:spLocks/>
          </p:cNvSpPr>
          <p:nvPr/>
        </p:nvSpPr>
        <p:spPr>
          <a:xfrm>
            <a:off x="409851" y="1380151"/>
            <a:ext cx="8465381" cy="4634290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C663004-58D6-4AC8-B4B9-602CAA23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6" y="561976"/>
            <a:ext cx="6654800" cy="627942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Danke für Ihr Interesse!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AC5C05E-7360-4DD5-91ED-26FE3C9C3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22" y="1268730"/>
            <a:ext cx="5616702" cy="50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BFF8D-C5EE-4B17-A652-CBEB293E4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48EFE-27F1-4AD0-B71B-6313619886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2848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82848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95F6BE46-5835-4DCA-B53D-A51528EAD147}"/>
              </a:ext>
            </a:extLst>
          </p:cNvPr>
          <p:cNvSpPr txBox="1">
            <a:spLocks/>
          </p:cNvSpPr>
          <p:nvPr/>
        </p:nvSpPr>
        <p:spPr>
          <a:xfrm>
            <a:off x="409851" y="1380151"/>
            <a:ext cx="8465381" cy="4634290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A3B3C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C663004-58D6-4AC8-B4B9-602CAA23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6" y="215406"/>
            <a:ext cx="6654800" cy="627942"/>
          </a:xfrm>
        </p:spPr>
        <p:txBody>
          <a:bodyPr/>
          <a:lstStyle/>
          <a:p>
            <a:r>
              <a:rPr lang="de-DE" sz="2000" b="1" dirty="0">
                <a:solidFill>
                  <a:srgbClr val="0070C0"/>
                </a:solidFill>
              </a:rPr>
              <a:t>BITKOM: Digitalisierung – Nr. 8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50919A-AEED-4638-9AC8-C9A9D86A08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0082" y="1043503"/>
            <a:ext cx="7344918" cy="53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EBFF8D-C5EE-4B17-A652-CBEB293E4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48EFE-27F1-4AD0-B71B-63136198868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82848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82848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95F6BE46-5835-4DCA-B53D-A51528EAD147}"/>
              </a:ext>
            </a:extLst>
          </p:cNvPr>
          <p:cNvSpPr txBox="1">
            <a:spLocks/>
          </p:cNvSpPr>
          <p:nvPr/>
        </p:nvSpPr>
        <p:spPr>
          <a:xfrm>
            <a:off x="409851" y="1380151"/>
            <a:ext cx="8465381" cy="4634290"/>
          </a:xfrm>
          <a:prstGeom prst="rect">
            <a:avLst/>
          </a:prstGeom>
        </p:spPr>
        <p:txBody>
          <a:bodyPr/>
          <a:lstStyle>
            <a:lvl1pPr marL="355600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3667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435100" indent="-3540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970088" indent="-355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517775" indent="-3683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81E32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9749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321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893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46575" indent="-368300" algn="l" rtl="0" fontAlgn="base">
              <a:spcBef>
                <a:spcPct val="100000"/>
              </a:spcBef>
              <a:spcAft>
                <a:spcPct val="0"/>
              </a:spcAft>
              <a:buClr>
                <a:schemeClr val="accent1"/>
              </a:buClr>
              <a:buFont typeface="Arial Unicode MS" pitchFamily="34" charset="-128"/>
              <a:buChar char="❙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844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A3B3C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C663004-58D6-4AC8-B4B9-602CAA23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46" y="375544"/>
            <a:ext cx="6654800" cy="627942"/>
          </a:xfrm>
        </p:spPr>
        <p:txBody>
          <a:bodyPr/>
          <a:lstStyle/>
          <a:p>
            <a:r>
              <a:rPr lang="de-DE" sz="2000" b="1" dirty="0">
                <a:solidFill>
                  <a:srgbClr val="0070C0"/>
                </a:solidFill>
              </a:rPr>
              <a:t>BITKOM: </a:t>
            </a:r>
            <a:r>
              <a:rPr lang="de-DE" sz="2000" b="1" dirty="0" err="1">
                <a:solidFill>
                  <a:srgbClr val="0070C0"/>
                </a:solidFill>
              </a:rPr>
              <a:t>Governance</a:t>
            </a:r>
            <a:r>
              <a:rPr lang="de-DE" sz="2000" b="1" dirty="0">
                <a:solidFill>
                  <a:srgbClr val="0070C0"/>
                </a:solidFill>
              </a:rPr>
              <a:t> und digitale Verwaltung – Nr. 3</a:t>
            </a:r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DA9099-CBF6-4173-86A1-3004F74176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3514" y="1268730"/>
            <a:ext cx="7344918" cy="52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1B107-4CFF-4298-BA3E-49A7ABDA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830580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Verwaltungsdigitalisierung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9D9E24-7EED-413F-A719-7BA31E30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4" y="1588770"/>
            <a:ext cx="8267700" cy="432054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Die Verwaltung ist eine von drei Säulen des demokratischen Staates.</a:t>
            </a:r>
          </a:p>
          <a:p>
            <a:r>
              <a:rPr lang="de-DE" dirty="0">
                <a:solidFill>
                  <a:schemeClr val="tx2"/>
                </a:solidFill>
              </a:rPr>
              <a:t>Rechtssichere und schnelle Verwaltungsprozesse stärken das Vertrauen der Bürger und Unternehmen in die Handlungsfähigkeit des Staates.</a:t>
            </a:r>
          </a:p>
          <a:p>
            <a:r>
              <a:rPr lang="de-DE" dirty="0">
                <a:solidFill>
                  <a:schemeClr val="tx2"/>
                </a:solidFill>
              </a:rPr>
              <a:t>Die Bürger sollen den Staat als handlungsfähig erleben – und nicht als Bittsteller oder Untertanen behandelt werden. </a:t>
            </a:r>
          </a:p>
          <a:p>
            <a:r>
              <a:rPr lang="de-DE" dirty="0">
                <a:solidFill>
                  <a:schemeClr val="tx2"/>
                </a:solidFill>
              </a:rPr>
              <a:t>Staatliche digitale Dienste, wie vom Onlinezugangsgesetz vorgesehen, bieten hierfür eine Gewähr. Sie verbessern die Wahrnehmung des Staates als Dienstleister und entlasten Bürger sowie Unternehmen erheblich.</a:t>
            </a:r>
          </a:p>
          <a:p>
            <a:r>
              <a:rPr lang="de-DE" dirty="0">
                <a:solidFill>
                  <a:schemeClr val="tx2"/>
                </a:solidFill>
              </a:rPr>
              <a:t>Der gesellschaftliche Zusammenhalt erfordert Beteiligung, Dialog und Wertschätzung.</a:t>
            </a:r>
          </a:p>
          <a:p>
            <a:r>
              <a:rPr lang="de-DE" dirty="0">
                <a:solidFill>
                  <a:schemeClr val="tx2"/>
                </a:solidFill>
              </a:rPr>
              <a:t>Digitale Kanäle werden hierfür noch nicht optimal genutzt.</a:t>
            </a:r>
          </a:p>
          <a:p>
            <a:r>
              <a:rPr lang="de-DE" dirty="0">
                <a:solidFill>
                  <a:schemeClr val="tx2"/>
                </a:solidFill>
              </a:rPr>
              <a:t>Die Verwaltung spricht in ihrer eigenen Sprache, die die Bürger oft nicht verstehen können. Hier kann KI helfen, besser verständliche Kommunikation zu erreichen. Daher ist ein Einsatz von KI-Technologien in den nächsten Jahren sehr wahrscheinlich.</a:t>
            </a:r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31EC07-84C5-47FE-8518-6C9A5C358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448EFE-27F1-4AD0-B71B-63136198868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3127B5-E9A3-485C-B7FF-ACD1F1AF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335A0C-AE84-4F57-A080-89C97AE9D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448EFE-27F1-4AD0-B71B-63136198868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F56D3B-ED8D-4E63-83AB-FF2B8A3A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438151"/>
            <a:ext cx="6654800" cy="398525"/>
          </a:xfrm>
        </p:spPr>
        <p:txBody>
          <a:bodyPr/>
          <a:lstStyle/>
          <a:p>
            <a:r>
              <a:rPr lang="de-DE" altLang="de-DE" sz="2800" b="1" dirty="0">
                <a:solidFill>
                  <a:srgbClr val="0070C0"/>
                </a:solidFill>
              </a:rPr>
              <a:t>Bürgerbeteiligung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0274DDB-B12A-44EB-B99A-6C40F8C1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268730"/>
            <a:ext cx="8565564" cy="4555959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2000" b="1" dirty="0">
                <a:solidFill>
                  <a:srgbClr val="333333"/>
                </a:solidFill>
              </a:rPr>
              <a:t>Beteiligungsportal des Freistaates Sachsen</a:t>
            </a:r>
          </a:p>
          <a:p>
            <a:pPr marL="0" lvl="0" indent="0" algn="ctr" eaLnBrk="0" hangingPunct="0">
              <a:spcBef>
                <a:spcPct val="0"/>
              </a:spcBef>
              <a:buClrTx/>
              <a:buSzTx/>
              <a:buNone/>
            </a:pPr>
            <a:br>
              <a:rPr lang="de-DE" sz="1500" b="1" dirty="0">
                <a:solidFill>
                  <a:srgbClr val="747678"/>
                </a:solidFill>
                <a:latin typeface="Arial" pitchFamily="34" charset="0"/>
                <a:ea typeface="ＭＳ Ｐゴシック" pitchFamily="34" charset="-128"/>
              </a:rPr>
            </a:br>
            <a:r>
              <a:rPr lang="de-DE" sz="2400" b="1" dirty="0">
                <a:solidFill>
                  <a:srgbClr val="747678"/>
                </a:solidFill>
                <a:latin typeface="Arial" pitchFamily="34" charset="0"/>
                <a:ea typeface="ＭＳ Ｐゴシック" pitchFamily="34" charset="-128"/>
              </a:rPr>
              <a:t>24.371 Beteiligungsverfahren (seit 2015)</a:t>
            </a:r>
          </a:p>
          <a:p>
            <a:pPr marL="0" lvl="0" indent="0"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pPr lvl="0"/>
            <a:endParaRPr lang="de-DE" sz="1800" dirty="0">
              <a:solidFill>
                <a:srgbClr val="333333"/>
              </a:solidFill>
            </a:endParaRPr>
          </a:p>
          <a:p>
            <a:pPr marL="0" lvl="0" indent="0">
              <a:buNone/>
            </a:pPr>
            <a:endParaRPr lang="de-DE" sz="1800" dirty="0">
              <a:solidFill>
                <a:srgbClr val="333333"/>
              </a:solidFill>
            </a:endParaRPr>
          </a:p>
          <a:p>
            <a:endParaRPr lang="de-DE" sz="1600" dirty="0">
              <a:latin typeface="Arial Black" panose="020B0A04020102020204" pitchFamily="34" charset="0"/>
            </a:endParaRPr>
          </a:p>
          <a:p>
            <a:endParaRPr lang="de-DE" sz="1600" dirty="0">
              <a:latin typeface="Arial Black" panose="020B0A04020102020204" pitchFamily="34" charset="0"/>
            </a:endParaRPr>
          </a:p>
          <a:p>
            <a:endParaRPr lang="de-DE" sz="1600" dirty="0">
              <a:latin typeface="Arial Black" panose="020B0A040201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56B93B9-A45E-42BD-9D5E-ACF77358A365}"/>
              </a:ext>
            </a:extLst>
          </p:cNvPr>
          <p:cNvGrpSpPr/>
          <p:nvPr/>
        </p:nvGrpSpPr>
        <p:grpSpPr>
          <a:xfrm>
            <a:off x="534846" y="2570520"/>
            <a:ext cx="2308938" cy="3450804"/>
            <a:chOff x="263352" y="2204864"/>
            <a:chExt cx="2500968" cy="385808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21D66D9-1C3D-4DDB-BACB-99692622B0D3}"/>
                </a:ext>
              </a:extLst>
            </p:cNvPr>
            <p:cNvGrpSpPr/>
            <p:nvPr/>
          </p:nvGrpSpPr>
          <p:grpSpPr>
            <a:xfrm>
              <a:off x="263352" y="2204864"/>
              <a:ext cx="2500968" cy="3479220"/>
              <a:chOff x="263352" y="2204864"/>
              <a:chExt cx="2500968" cy="3479220"/>
            </a:xfrm>
          </p:grpSpPr>
          <p:sp>
            <p:nvSpPr>
              <p:cNvPr id="12" name="Diagonal liegende Ecken des Rechtecks abrunden 59">
                <a:extLst>
                  <a:ext uri="{FF2B5EF4-FFF2-40B4-BE49-F238E27FC236}">
                    <a16:creationId xmlns:a16="http://schemas.microsoft.com/office/drawing/2014/main" id="{65E114D2-9117-4E10-A18A-AD09E027E542}"/>
                  </a:ext>
                </a:extLst>
              </p:cNvPr>
              <p:cNvSpPr/>
              <p:nvPr/>
            </p:nvSpPr>
            <p:spPr>
              <a:xfrm>
                <a:off x="263352" y="2204864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Formelle Verfahren</a:t>
                </a:r>
              </a:p>
            </p:txBody>
          </p:sp>
          <p:sp>
            <p:nvSpPr>
              <p:cNvPr id="13" name="Diagonal liegende Ecken des Rechtecks abrunden 60">
                <a:extLst>
                  <a:ext uri="{FF2B5EF4-FFF2-40B4-BE49-F238E27FC236}">
                    <a16:creationId xmlns:a16="http://schemas.microsoft.com/office/drawing/2014/main" id="{1EFF77B9-1F48-4D54-BCC6-13BBCA7F3DC6}"/>
                  </a:ext>
                </a:extLst>
              </p:cNvPr>
              <p:cNvSpPr/>
              <p:nvPr/>
            </p:nvSpPr>
            <p:spPr>
              <a:xfrm>
                <a:off x="263352" y="2599455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Dialoge</a:t>
                </a:r>
              </a:p>
            </p:txBody>
          </p:sp>
          <p:sp>
            <p:nvSpPr>
              <p:cNvPr id="14" name="Diagonal liegende Ecken des Rechtecks abrunden 61">
                <a:extLst>
                  <a:ext uri="{FF2B5EF4-FFF2-40B4-BE49-F238E27FC236}">
                    <a16:creationId xmlns:a16="http://schemas.microsoft.com/office/drawing/2014/main" id="{C71BE327-D06E-45B5-B099-D4FB32AFD698}"/>
                  </a:ext>
                </a:extLst>
              </p:cNvPr>
              <p:cNvSpPr/>
              <p:nvPr/>
            </p:nvSpPr>
            <p:spPr>
              <a:xfrm>
                <a:off x="263352" y="2994046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Umfragen</a:t>
                </a:r>
              </a:p>
            </p:txBody>
          </p:sp>
          <p:sp>
            <p:nvSpPr>
              <p:cNvPr id="15" name="Diagonal liegende Ecken des Rechtecks abrunden 62">
                <a:extLst>
                  <a:ext uri="{FF2B5EF4-FFF2-40B4-BE49-F238E27FC236}">
                    <a16:creationId xmlns:a16="http://schemas.microsoft.com/office/drawing/2014/main" id="{40ADB3BA-E878-466C-BA70-264770906C64}"/>
                  </a:ext>
                </a:extLst>
              </p:cNvPr>
              <p:cNvSpPr/>
              <p:nvPr/>
            </p:nvSpPr>
            <p:spPr>
              <a:xfrm>
                <a:off x="263352" y="3388637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Initiativen</a:t>
                </a:r>
              </a:p>
            </p:txBody>
          </p:sp>
          <p:sp>
            <p:nvSpPr>
              <p:cNvPr id="16" name="Diagonal liegende Ecken des Rechtecks abrunden 63">
                <a:extLst>
                  <a:ext uri="{FF2B5EF4-FFF2-40B4-BE49-F238E27FC236}">
                    <a16:creationId xmlns:a16="http://schemas.microsoft.com/office/drawing/2014/main" id="{24079407-4143-4D35-AD25-378FEB483AB4}"/>
                  </a:ext>
                </a:extLst>
              </p:cNvPr>
              <p:cNvSpPr/>
              <p:nvPr/>
            </p:nvSpPr>
            <p:spPr>
              <a:xfrm>
                <a:off x="263352" y="3783228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Ereignismelder</a:t>
                </a:r>
              </a:p>
            </p:txBody>
          </p:sp>
          <p:sp>
            <p:nvSpPr>
              <p:cNvPr id="17" name="Diagonal liegende Ecken des Rechtecks abrunden 64">
                <a:extLst>
                  <a:ext uri="{FF2B5EF4-FFF2-40B4-BE49-F238E27FC236}">
                    <a16:creationId xmlns:a16="http://schemas.microsoft.com/office/drawing/2014/main" id="{6A93C9DF-3244-4424-8984-16D881B0876A}"/>
                  </a:ext>
                </a:extLst>
              </p:cNvPr>
              <p:cNvSpPr/>
              <p:nvPr/>
            </p:nvSpPr>
            <p:spPr>
              <a:xfrm>
                <a:off x="263352" y="4171841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Veranstaltungen</a:t>
                </a:r>
              </a:p>
            </p:txBody>
          </p:sp>
          <p:sp>
            <p:nvSpPr>
              <p:cNvPr id="18" name="Diagonal liegende Ecken des Rechtecks abrunden 65">
                <a:extLst>
                  <a:ext uri="{FF2B5EF4-FFF2-40B4-BE49-F238E27FC236}">
                    <a16:creationId xmlns:a16="http://schemas.microsoft.com/office/drawing/2014/main" id="{FE3DE282-1DFF-4494-AF78-3437111C3568}"/>
                  </a:ext>
                </a:extLst>
              </p:cNvPr>
              <p:cNvSpPr/>
              <p:nvPr/>
            </p:nvSpPr>
            <p:spPr>
              <a:xfrm>
                <a:off x="263352" y="4559851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Terminvereinbarungen</a:t>
                </a:r>
              </a:p>
            </p:txBody>
          </p:sp>
          <p:sp>
            <p:nvSpPr>
              <p:cNvPr id="19" name="Diagonal liegende Ecken des Rechtecks abrunden 66">
                <a:extLst>
                  <a:ext uri="{FF2B5EF4-FFF2-40B4-BE49-F238E27FC236}">
                    <a16:creationId xmlns:a16="http://schemas.microsoft.com/office/drawing/2014/main" id="{8314206B-4D59-4771-ACA2-70D3BE2C75CC}"/>
                  </a:ext>
                </a:extLst>
              </p:cNvPr>
              <p:cNvSpPr/>
              <p:nvPr/>
            </p:nvSpPr>
            <p:spPr>
              <a:xfrm>
                <a:off x="263352" y="5346616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Online-Petitionen</a:t>
                </a:r>
              </a:p>
            </p:txBody>
          </p:sp>
          <p:sp>
            <p:nvSpPr>
              <p:cNvPr id="20" name="Diagonal liegende Ecken des Rechtecks abrunden 67">
                <a:extLst>
                  <a:ext uri="{FF2B5EF4-FFF2-40B4-BE49-F238E27FC236}">
                    <a16:creationId xmlns:a16="http://schemas.microsoft.com/office/drawing/2014/main" id="{0A0259BD-3AAB-447F-87B7-2399A4522217}"/>
                  </a:ext>
                </a:extLst>
              </p:cNvPr>
              <p:cNvSpPr/>
              <p:nvPr/>
            </p:nvSpPr>
            <p:spPr>
              <a:xfrm>
                <a:off x="263352" y="4947861"/>
                <a:ext cx="2500968" cy="33746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A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100" b="1" dirty="0">
                    <a:solidFill>
                      <a:srgbClr val="009AD3"/>
                    </a:solidFill>
                  </a:rPr>
                  <a:t>Genehmigungsverfahren</a:t>
                </a:r>
              </a:p>
            </p:txBody>
          </p:sp>
        </p:grpSp>
        <p:sp>
          <p:nvSpPr>
            <p:cNvPr id="11" name="Diagonal liegende Ecken des Rechtecks abrunden 89">
              <a:extLst>
                <a:ext uri="{FF2B5EF4-FFF2-40B4-BE49-F238E27FC236}">
                  <a16:creationId xmlns:a16="http://schemas.microsoft.com/office/drawing/2014/main" id="{88B46274-079B-4C9F-ADC5-40BD0233CE94}"/>
                </a:ext>
              </a:extLst>
            </p:cNvPr>
            <p:cNvSpPr/>
            <p:nvPr/>
          </p:nvSpPr>
          <p:spPr>
            <a:xfrm>
              <a:off x="263352" y="5748341"/>
              <a:ext cx="2500968" cy="31460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b="1" i="1" dirty="0">
                  <a:solidFill>
                    <a:srgbClr val="009AD3"/>
                  </a:solidFill>
                </a:rPr>
                <a:t>Raumordnungs-/ Bauleitpläne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1A9053-6AE8-492D-8FFF-D6AF3839C476}"/>
              </a:ext>
            </a:extLst>
          </p:cNvPr>
          <p:cNvGrpSpPr/>
          <p:nvPr/>
        </p:nvGrpSpPr>
        <p:grpSpPr>
          <a:xfrm>
            <a:off x="2843784" y="2570520"/>
            <a:ext cx="2160270" cy="3450804"/>
            <a:chOff x="3107917" y="2212351"/>
            <a:chExt cx="1656299" cy="3853263"/>
          </a:xfrm>
        </p:grpSpPr>
        <p:sp>
          <p:nvSpPr>
            <p:cNvPr id="22" name="Diagonal liegende Ecken des Rechtecks abrunden 69">
              <a:extLst>
                <a:ext uri="{FF2B5EF4-FFF2-40B4-BE49-F238E27FC236}">
                  <a16:creationId xmlns:a16="http://schemas.microsoft.com/office/drawing/2014/main" id="{15D2A351-629B-463C-A5A7-2686689C7DC1}"/>
                </a:ext>
              </a:extLst>
            </p:cNvPr>
            <p:cNvSpPr/>
            <p:nvPr/>
          </p:nvSpPr>
          <p:spPr>
            <a:xfrm>
              <a:off x="3107917" y="2212351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637</a:t>
              </a:r>
            </a:p>
          </p:txBody>
        </p:sp>
        <p:sp>
          <p:nvSpPr>
            <p:cNvPr id="23" name="Diagonal liegende Ecken des Rechtecks abrunden 70">
              <a:extLst>
                <a:ext uri="{FF2B5EF4-FFF2-40B4-BE49-F238E27FC236}">
                  <a16:creationId xmlns:a16="http://schemas.microsoft.com/office/drawing/2014/main" id="{797A8BDE-2F2F-46C4-9D51-2012BD32F9F1}"/>
                </a:ext>
              </a:extLst>
            </p:cNvPr>
            <p:cNvSpPr/>
            <p:nvPr/>
          </p:nvSpPr>
          <p:spPr>
            <a:xfrm>
              <a:off x="3107917" y="2606942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327</a:t>
              </a:r>
            </a:p>
          </p:txBody>
        </p:sp>
        <p:sp>
          <p:nvSpPr>
            <p:cNvPr id="24" name="Diagonal liegende Ecken des Rechtecks abrunden 71">
              <a:extLst>
                <a:ext uri="{FF2B5EF4-FFF2-40B4-BE49-F238E27FC236}">
                  <a16:creationId xmlns:a16="http://schemas.microsoft.com/office/drawing/2014/main" id="{D4A424D7-54C5-41CB-B47D-05798B2CCBA7}"/>
                </a:ext>
              </a:extLst>
            </p:cNvPr>
            <p:cNvSpPr/>
            <p:nvPr/>
          </p:nvSpPr>
          <p:spPr>
            <a:xfrm>
              <a:off x="3107917" y="3001533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13.044</a:t>
              </a:r>
            </a:p>
          </p:txBody>
        </p:sp>
        <p:sp>
          <p:nvSpPr>
            <p:cNvPr id="25" name="Diagonal liegende Ecken des Rechtecks abrunden 72">
              <a:extLst>
                <a:ext uri="{FF2B5EF4-FFF2-40B4-BE49-F238E27FC236}">
                  <a16:creationId xmlns:a16="http://schemas.microsoft.com/office/drawing/2014/main" id="{CA85D1FA-0615-482F-8CB7-9EB42E1692AD}"/>
                </a:ext>
              </a:extLst>
            </p:cNvPr>
            <p:cNvSpPr/>
            <p:nvPr/>
          </p:nvSpPr>
          <p:spPr>
            <a:xfrm>
              <a:off x="3107917" y="3396124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61</a:t>
              </a:r>
            </a:p>
          </p:txBody>
        </p:sp>
        <p:sp>
          <p:nvSpPr>
            <p:cNvPr id="26" name="Diagonal liegende Ecken des Rechtecks abrunden 73">
              <a:extLst>
                <a:ext uri="{FF2B5EF4-FFF2-40B4-BE49-F238E27FC236}">
                  <a16:creationId xmlns:a16="http://schemas.microsoft.com/office/drawing/2014/main" id="{8A485AE1-C8B0-4225-92EF-30F9F412B4C3}"/>
                </a:ext>
              </a:extLst>
            </p:cNvPr>
            <p:cNvSpPr/>
            <p:nvPr/>
          </p:nvSpPr>
          <p:spPr>
            <a:xfrm>
              <a:off x="3107917" y="3790715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412</a:t>
              </a:r>
            </a:p>
          </p:txBody>
        </p:sp>
        <p:sp>
          <p:nvSpPr>
            <p:cNvPr id="27" name="Diagonal liegende Ecken des Rechtecks abrunden 74">
              <a:extLst>
                <a:ext uri="{FF2B5EF4-FFF2-40B4-BE49-F238E27FC236}">
                  <a16:creationId xmlns:a16="http://schemas.microsoft.com/office/drawing/2014/main" id="{10F61F19-6578-4E30-97EB-E3020CF08A53}"/>
                </a:ext>
              </a:extLst>
            </p:cNvPr>
            <p:cNvSpPr/>
            <p:nvPr/>
          </p:nvSpPr>
          <p:spPr>
            <a:xfrm>
              <a:off x="3107917" y="4179328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9.970</a:t>
              </a:r>
            </a:p>
          </p:txBody>
        </p:sp>
        <p:sp>
          <p:nvSpPr>
            <p:cNvPr id="28" name="Diagonal liegende Ecken des Rechtecks abrunden 75">
              <a:extLst>
                <a:ext uri="{FF2B5EF4-FFF2-40B4-BE49-F238E27FC236}">
                  <a16:creationId xmlns:a16="http://schemas.microsoft.com/office/drawing/2014/main" id="{1565FA52-75AD-43D2-AA30-1B70FA94EC28}"/>
                </a:ext>
              </a:extLst>
            </p:cNvPr>
            <p:cNvSpPr/>
            <p:nvPr/>
          </p:nvSpPr>
          <p:spPr>
            <a:xfrm>
              <a:off x="3107917" y="4567338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1.163</a:t>
              </a:r>
            </a:p>
          </p:txBody>
        </p:sp>
        <p:sp>
          <p:nvSpPr>
            <p:cNvPr id="29" name="Diagonal liegende Ecken des Rechtecks abrunden 76">
              <a:extLst>
                <a:ext uri="{FF2B5EF4-FFF2-40B4-BE49-F238E27FC236}">
                  <a16:creationId xmlns:a16="http://schemas.microsoft.com/office/drawing/2014/main" id="{7D587282-91EE-4074-B197-74A25A26603F}"/>
                </a:ext>
              </a:extLst>
            </p:cNvPr>
            <p:cNvSpPr/>
            <p:nvPr/>
          </p:nvSpPr>
          <p:spPr>
            <a:xfrm>
              <a:off x="3107917" y="5354103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10</a:t>
              </a:r>
            </a:p>
          </p:txBody>
        </p:sp>
        <p:sp>
          <p:nvSpPr>
            <p:cNvPr id="30" name="Diagonal liegende Ecken des Rechtecks abrunden 77">
              <a:extLst>
                <a:ext uri="{FF2B5EF4-FFF2-40B4-BE49-F238E27FC236}">
                  <a16:creationId xmlns:a16="http://schemas.microsoft.com/office/drawing/2014/main" id="{40036C1D-5BB1-452D-8682-ACD124C84FE6}"/>
                </a:ext>
              </a:extLst>
            </p:cNvPr>
            <p:cNvSpPr/>
            <p:nvPr/>
          </p:nvSpPr>
          <p:spPr>
            <a:xfrm>
              <a:off x="3107917" y="4955348"/>
              <a:ext cx="1656299" cy="33746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 b="1" dirty="0">
                <a:solidFill>
                  <a:srgbClr val="51AF30"/>
                </a:solidFill>
              </a:endParaRPr>
            </a:p>
          </p:txBody>
        </p:sp>
        <p:sp>
          <p:nvSpPr>
            <p:cNvPr id="31" name="Diagonal liegende Ecken des Rechtecks abrunden 90">
              <a:extLst>
                <a:ext uri="{FF2B5EF4-FFF2-40B4-BE49-F238E27FC236}">
                  <a16:creationId xmlns:a16="http://schemas.microsoft.com/office/drawing/2014/main" id="{C233861D-20B7-44FB-AF17-94639191602B}"/>
                </a:ext>
              </a:extLst>
            </p:cNvPr>
            <p:cNvSpPr/>
            <p:nvPr/>
          </p:nvSpPr>
          <p:spPr>
            <a:xfrm>
              <a:off x="3107917" y="5755828"/>
              <a:ext cx="1656299" cy="30978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b="1" dirty="0">
                  <a:solidFill>
                    <a:srgbClr val="51AF30"/>
                  </a:solidFill>
                </a:rPr>
                <a:t>8.124</a:t>
              </a:r>
            </a:p>
          </p:txBody>
        </p:sp>
      </p:grpSp>
      <p:sp>
        <p:nvSpPr>
          <p:cNvPr id="32" name="Diagonal liegende Ecken des Rechtecks abrunden 92">
            <a:extLst>
              <a:ext uri="{FF2B5EF4-FFF2-40B4-BE49-F238E27FC236}">
                <a16:creationId xmlns:a16="http://schemas.microsoft.com/office/drawing/2014/main" id="{8837C003-A47C-4C65-8FE5-731EE9499951}"/>
              </a:ext>
            </a:extLst>
          </p:cNvPr>
          <p:cNvSpPr/>
          <p:nvPr/>
        </p:nvSpPr>
        <p:spPr>
          <a:xfrm>
            <a:off x="5436108" y="2813750"/>
            <a:ext cx="3380916" cy="186315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51AF30"/>
                </a:solidFill>
              </a:rPr>
              <a:t>472 Mandanten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51AF30"/>
                </a:solidFill>
              </a:rPr>
              <a:t>64 staatliche Mandanten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51AF30"/>
                </a:solidFill>
              </a:rPr>
              <a:t>408 kommunale Mandanten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51AF30"/>
                </a:solidFill>
              </a:rPr>
              <a:t>2 Fachportale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51AF30"/>
                </a:solidFill>
              </a:rPr>
              <a:t>1.476.569 Nutzeräußerungen</a:t>
            </a:r>
            <a:br>
              <a:rPr lang="de-DE" sz="1400" dirty="0">
                <a:solidFill>
                  <a:srgbClr val="51AF30"/>
                </a:solidFill>
              </a:rPr>
            </a:br>
            <a:r>
              <a:rPr lang="de-DE" sz="1400" dirty="0">
                <a:solidFill>
                  <a:srgbClr val="51AF30"/>
                </a:solidFill>
              </a:rPr>
              <a:t>(Stellungnahmen, Fragebögen, Beiträge usw.)</a:t>
            </a:r>
          </a:p>
        </p:txBody>
      </p:sp>
    </p:spTree>
    <p:extLst>
      <p:ext uri="{BB962C8B-B14F-4D97-AF65-F5344CB8AC3E}">
        <p14:creationId xmlns:p14="http://schemas.microsoft.com/office/powerpoint/2010/main" val="207202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egende mit Linie 2 (ohne Rahmen) 32"/>
          <p:cNvSpPr/>
          <p:nvPr/>
        </p:nvSpPr>
        <p:spPr>
          <a:xfrm>
            <a:off x="2681790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4838"/>
              <a:gd name="adj6" fmla="val -13616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Landesentwicklungsplan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Regionalplan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Bauleitplan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Gesetzentwurf</a:t>
            </a:r>
          </a:p>
        </p:txBody>
      </p:sp>
      <p:sp>
        <p:nvSpPr>
          <p:cNvPr id="4" name="Diagonal liegende Ecken des Rechtecks abrunden 3"/>
          <p:cNvSpPr/>
          <p:nvPr/>
        </p:nvSpPr>
        <p:spPr>
          <a:xfrm>
            <a:off x="5490102" y="4077073"/>
            <a:ext cx="3397256" cy="169907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Dokumente veröffentlichen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Stellungnahmen entgegen nehmen</a:t>
            </a:r>
            <a:b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</a:b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Stellungnahmen abwägen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Gemeinsam arbeiten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Dubletten erkennen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Abwägungsprotokolle und Gremienvorlagen erstellen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Stellungnehmer informieren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38150" y="2716258"/>
            <a:ext cx="1635090" cy="2614810"/>
            <a:chOff x="584200" y="2478677"/>
            <a:chExt cx="2180120" cy="3486413"/>
          </a:xfrm>
        </p:grpSpPr>
        <p:sp>
          <p:nvSpPr>
            <p:cNvPr id="15" name="Diagonal liegende Ecken des Rechtecks abrunden 14"/>
            <p:cNvSpPr/>
            <p:nvPr/>
          </p:nvSpPr>
          <p:spPr>
            <a:xfrm>
              <a:off x="584200" y="2478677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1AF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51AF30"/>
                  </a:solidFill>
                  <a:latin typeface="Arial"/>
                  <a:ea typeface="ＭＳ Ｐゴシック"/>
                </a:rPr>
                <a:t>Formelle Verfahren</a:t>
              </a:r>
            </a:p>
          </p:txBody>
        </p:sp>
        <p:sp>
          <p:nvSpPr>
            <p:cNvPr id="16" name="Diagonal liegende Ecken des Rechtecks abrunden 15"/>
            <p:cNvSpPr/>
            <p:nvPr/>
          </p:nvSpPr>
          <p:spPr>
            <a:xfrm>
              <a:off x="584200" y="2873268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Dialoge</a:t>
              </a:r>
            </a:p>
          </p:txBody>
        </p:sp>
        <p:sp>
          <p:nvSpPr>
            <p:cNvPr id="17" name="Diagonal liegende Ecken des Rechtecks abrunden 16"/>
            <p:cNvSpPr/>
            <p:nvPr/>
          </p:nvSpPr>
          <p:spPr>
            <a:xfrm>
              <a:off x="584200" y="3267859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Umfragen</a:t>
              </a:r>
            </a:p>
          </p:txBody>
        </p:sp>
        <p:sp>
          <p:nvSpPr>
            <p:cNvPr id="18" name="Diagonal liegende Ecken des Rechtecks abrunden 17"/>
            <p:cNvSpPr/>
            <p:nvPr/>
          </p:nvSpPr>
          <p:spPr>
            <a:xfrm>
              <a:off x="584200" y="3662450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Initiativen</a:t>
              </a:r>
            </a:p>
          </p:txBody>
        </p:sp>
        <p:sp>
          <p:nvSpPr>
            <p:cNvPr id="19" name="Diagonal liegende Ecken des Rechtecks abrunden 18"/>
            <p:cNvSpPr/>
            <p:nvPr/>
          </p:nvSpPr>
          <p:spPr>
            <a:xfrm>
              <a:off x="584200" y="4057041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Ereignismelder</a:t>
              </a:r>
            </a:p>
          </p:txBody>
        </p:sp>
        <p:sp>
          <p:nvSpPr>
            <p:cNvPr id="20" name="Diagonal liegende Ecken des Rechtecks abrunden 19"/>
            <p:cNvSpPr/>
            <p:nvPr/>
          </p:nvSpPr>
          <p:spPr>
            <a:xfrm>
              <a:off x="584200" y="4445654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Veranstaltungen</a:t>
              </a:r>
            </a:p>
          </p:txBody>
        </p:sp>
        <p:sp>
          <p:nvSpPr>
            <p:cNvPr id="21" name="Diagonal liegende Ecken des Rechtecks abrunden 20"/>
            <p:cNvSpPr/>
            <p:nvPr/>
          </p:nvSpPr>
          <p:spPr>
            <a:xfrm>
              <a:off x="584200" y="4833664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Terminvereinbarungen</a:t>
              </a:r>
            </a:p>
          </p:txBody>
        </p:sp>
        <p:sp>
          <p:nvSpPr>
            <p:cNvPr id="22" name="Diagonal liegende Ecken des Rechtecks abrunden 21"/>
            <p:cNvSpPr/>
            <p:nvPr/>
          </p:nvSpPr>
          <p:spPr>
            <a:xfrm>
              <a:off x="584200" y="5620429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Online-Petitionen</a:t>
              </a:r>
            </a:p>
          </p:txBody>
        </p:sp>
        <p:sp>
          <p:nvSpPr>
            <p:cNvPr id="31" name="Diagonal liegende Ecken des Rechtecks abrunden 30"/>
            <p:cNvSpPr/>
            <p:nvPr/>
          </p:nvSpPr>
          <p:spPr>
            <a:xfrm>
              <a:off x="584200" y="5221674"/>
              <a:ext cx="2180120" cy="34466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9A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hangingPunct="1"/>
              <a:r>
                <a:rPr lang="de-DE" sz="900" b="1" dirty="0">
                  <a:solidFill>
                    <a:srgbClr val="009AD3"/>
                  </a:solidFill>
                  <a:latin typeface="Arial"/>
                  <a:ea typeface="ＭＳ Ｐゴシック"/>
                </a:rPr>
                <a:t>Genehmigungsverfahren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03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81790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16149"/>
              <a:gd name="adj6" fmla="val -14783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Bürgerdialog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Dialogforum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Fachdiskussion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Konzepte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Ideenwerkstatt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4401108"/>
            <a:ext cx="3402377" cy="162021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Diskussionsgegenstände veröffentlichen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Beiträge, Kommentare und Bewertungen entgegennehmen</a:t>
            </a:r>
            <a:b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</a:b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Die Diskussion moderieren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Diskussionsbeiträge auswerten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Weiterentwicklung des Diskussionsgegenstandes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4" name="Diagonal liegende Ecken des Rechtecks abrunden 23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30568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79204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26554"/>
              <a:gd name="adj6" fmla="val -14070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Zufriedenheitsanalyse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Entscheidungsfindung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Bürgerhaushalt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3862584"/>
            <a:ext cx="3402378" cy="215874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Anonyme und nicht-anonyme Umfragen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Verwaltungsinterne Umfragen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Bürgerbefragungen 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Öffentliche Einsicht in Umfrageergebnisse (live)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Schnelle Umfragen per QR-Code</a:t>
            </a:r>
            <a:b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</a:b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Jederzeit verfügbare Information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Umfangreiche Statistiken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Filter- und Sortierfunktionen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Export der Umfrageergebnisse in verschiedene Formate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81163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78646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38580"/>
              <a:gd name="adj6" fmla="val -14275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Bürgerbegehren (Zulässigkeitsprüfung)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Bürgerbegehren (Anmeldung)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Einwohnerantrag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Bürgerantrag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Einwohnerfragestunde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4482498"/>
            <a:ext cx="3402378" cy="131490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Umsetzung im OZG-Kontext</a:t>
            </a:r>
            <a:b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</a:b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Jederzeit verfügbare Information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Umfangreiche Statistiken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Filter- und Sortierfunktionen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Export der Umfrageergebnisse in verschiedene Formate 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endParaRPr lang="de-DE" sz="1050" dirty="0">
              <a:solidFill>
                <a:srgbClr val="51AF30"/>
              </a:solidFill>
              <a:latin typeface="Arial"/>
              <a:ea typeface="ＭＳ Ｐゴシック"/>
            </a:endParaRP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286244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81790" y="2716157"/>
            <a:ext cx="3672408" cy="2614911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49540"/>
              <a:gd name="adj6" fmla="val -13876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Meldungen sind Informationen mit Geo-Bezug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Realisierung von kommunalen Mängelmeldern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Touristische oder lokalpolitische Aktionen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Mobile Datenerfassung </a:t>
            </a:r>
            <a:b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</a:b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(Fachmeldeverfahren)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Optimiert für die Bedienung </a:t>
            </a:r>
            <a:b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</a:b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mit mobilen Endgeräten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4671138"/>
            <a:ext cx="3402378" cy="1183259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Flexible Konfiguration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Kategorisierung von Meldungen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Definition von Zuständigkeitsbereichen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Definition von Verantwortlichkeiten je Kategorie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Direkte öffentliche Rückmeldung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Unterstützung Open311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181198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gende mit Linie 2 (ohne Rahmen) 13"/>
          <p:cNvSpPr/>
          <p:nvPr/>
        </p:nvSpPr>
        <p:spPr>
          <a:xfrm>
            <a:off x="2673017" y="2716258"/>
            <a:ext cx="3672408" cy="2614810"/>
          </a:xfrm>
          <a:prstGeom prst="callout2">
            <a:avLst>
              <a:gd name="adj1" fmla="val 18750"/>
              <a:gd name="adj2" fmla="val -2695"/>
              <a:gd name="adj3" fmla="val 18750"/>
              <a:gd name="adj4" fmla="val -10325"/>
              <a:gd name="adj5" fmla="val 60641"/>
              <a:gd name="adj6" fmla="val -14182"/>
            </a:avLst>
          </a:prstGeom>
          <a:solidFill>
            <a:srgbClr val="009AD3">
              <a:alpha val="25000"/>
            </a:srgb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Veranstaltungskalender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Teilnehmermanagement mit Wartelistenfunktion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Ticketservice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Einlass- und Anwesenheitskontrolle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1F497D"/>
                </a:solidFill>
                <a:latin typeface="Arial"/>
                <a:ea typeface="ＭＳ Ｐゴシック"/>
              </a:rPr>
              <a:t>Veranstaltungspakete</a:t>
            </a:r>
          </a:p>
        </p:txBody>
      </p:sp>
      <p:sp>
        <p:nvSpPr>
          <p:cNvPr id="33" name="Diagonal liegende Ecken des Rechtecks abrunden 32"/>
          <p:cNvSpPr/>
          <p:nvPr/>
        </p:nvSpPr>
        <p:spPr>
          <a:xfrm>
            <a:off x="5490102" y="4449987"/>
            <a:ext cx="3402378" cy="132419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Jahresplanung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Veranstaltungen veröffentlichen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Flyer drucken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Teilnehmerlisten erstellen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Namensschilder, Tischkarten usw. erzeugen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Teilnahmeurkunden, Zertifikate erstellen</a:t>
            </a:r>
          </a:p>
          <a:p>
            <a:pPr marL="214313" indent="-214313" algn="l" defTabSz="685800" eaLnBrk="1" hangingPunct="1">
              <a:buFont typeface="Wingdings" panose="05000000000000000000" pitchFamily="2" charset="2"/>
              <a:buChar char="§"/>
            </a:pPr>
            <a:r>
              <a:rPr lang="de-DE" sz="1050" dirty="0">
                <a:solidFill>
                  <a:srgbClr val="51AF30"/>
                </a:solidFill>
                <a:latin typeface="Arial"/>
                <a:ea typeface="ＭＳ Ｐゴシック"/>
              </a:rPr>
              <a:t>Evaluation von Veranstaltungen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438150" y="1106743"/>
            <a:ext cx="4783138" cy="622957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Beteiligungsformate</a:t>
            </a:r>
            <a:endParaRPr lang="de-DE" dirty="0"/>
          </a:p>
        </p:txBody>
      </p:sp>
      <p:sp>
        <p:nvSpPr>
          <p:cNvPr id="25" name="Diagonal liegende Ecken des Rechtecks abrunden 24"/>
          <p:cNvSpPr/>
          <p:nvPr/>
        </p:nvSpPr>
        <p:spPr>
          <a:xfrm>
            <a:off x="438150" y="271625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Formelle Verfahren</a:t>
            </a:r>
          </a:p>
        </p:txBody>
      </p:sp>
      <p:sp>
        <p:nvSpPr>
          <p:cNvPr id="26" name="Diagonal liegende Ecken des Rechtecks abrunden 25"/>
          <p:cNvSpPr/>
          <p:nvPr/>
        </p:nvSpPr>
        <p:spPr>
          <a:xfrm>
            <a:off x="438150" y="301220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Dialoge</a:t>
            </a:r>
          </a:p>
        </p:txBody>
      </p:sp>
      <p:sp>
        <p:nvSpPr>
          <p:cNvPr id="27" name="Diagonal liegende Ecken des Rechtecks abrunden 26"/>
          <p:cNvSpPr/>
          <p:nvPr/>
        </p:nvSpPr>
        <p:spPr>
          <a:xfrm>
            <a:off x="438150" y="3308145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Umfragen</a:t>
            </a:r>
          </a:p>
        </p:txBody>
      </p:sp>
      <p:sp>
        <p:nvSpPr>
          <p:cNvPr id="28" name="Diagonal liegende Ecken des Rechtecks abrunden 27"/>
          <p:cNvSpPr/>
          <p:nvPr/>
        </p:nvSpPr>
        <p:spPr>
          <a:xfrm>
            <a:off x="438150" y="360408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Initiativen</a:t>
            </a:r>
          </a:p>
        </p:txBody>
      </p:sp>
      <p:sp>
        <p:nvSpPr>
          <p:cNvPr id="29" name="Diagonal liegende Ecken des Rechtecks abrunden 28"/>
          <p:cNvSpPr/>
          <p:nvPr/>
        </p:nvSpPr>
        <p:spPr>
          <a:xfrm>
            <a:off x="438150" y="390003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Ereignismelder</a:t>
            </a:r>
          </a:p>
        </p:txBody>
      </p:sp>
      <p:sp>
        <p:nvSpPr>
          <p:cNvPr id="30" name="Diagonal liegende Ecken des Rechtecks abrunden 29"/>
          <p:cNvSpPr/>
          <p:nvPr/>
        </p:nvSpPr>
        <p:spPr>
          <a:xfrm>
            <a:off x="438150" y="4191491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51A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51AF30"/>
                </a:solidFill>
                <a:latin typeface="Arial"/>
                <a:ea typeface="ＭＳ Ｐゴシック"/>
              </a:rPr>
              <a:t>Veranstaltungen</a:t>
            </a:r>
          </a:p>
        </p:txBody>
      </p:sp>
      <p:sp>
        <p:nvSpPr>
          <p:cNvPr id="34" name="Diagonal liegende Ecken des Rechtecks abrunden 33"/>
          <p:cNvSpPr/>
          <p:nvPr/>
        </p:nvSpPr>
        <p:spPr>
          <a:xfrm>
            <a:off x="438150" y="4482498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Terminvereinbarungen</a:t>
            </a:r>
          </a:p>
        </p:txBody>
      </p:sp>
      <p:sp>
        <p:nvSpPr>
          <p:cNvPr id="35" name="Diagonal liegende Ecken des Rechtecks abrunden 34"/>
          <p:cNvSpPr/>
          <p:nvPr/>
        </p:nvSpPr>
        <p:spPr>
          <a:xfrm>
            <a:off x="438150" y="5072572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Online-Petitionen</a:t>
            </a:r>
          </a:p>
        </p:txBody>
      </p:sp>
      <p:sp>
        <p:nvSpPr>
          <p:cNvPr id="36" name="Diagonal liegende Ecken des Rechtecks abrunden 35"/>
          <p:cNvSpPr/>
          <p:nvPr/>
        </p:nvSpPr>
        <p:spPr>
          <a:xfrm>
            <a:off x="438150" y="4773506"/>
            <a:ext cx="1635090" cy="2584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solidFill>
              <a:srgbClr val="00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hangingPunct="1"/>
            <a:r>
              <a:rPr lang="de-DE" sz="900" b="1" dirty="0">
                <a:solidFill>
                  <a:srgbClr val="009AD3"/>
                </a:solidFill>
                <a:latin typeface="Arial"/>
                <a:ea typeface="ＭＳ Ｐゴシック"/>
              </a:rPr>
              <a:t>Genehmigungsverfahren</a:t>
            </a:r>
          </a:p>
        </p:txBody>
      </p:sp>
    </p:spTree>
    <p:extLst>
      <p:ext uri="{BB962C8B-B14F-4D97-AF65-F5344CB8AC3E}">
        <p14:creationId xmlns:p14="http://schemas.microsoft.com/office/powerpoint/2010/main" val="1697144072"/>
      </p:ext>
    </p:extLst>
  </p:cSld>
  <p:clrMapOvr>
    <a:masterClrMapping/>
  </p:clrMapOvr>
</p:sld>
</file>

<file path=ppt/theme/theme1.xml><?xml version="1.0" encoding="utf-8"?>
<a:theme xmlns:a="http://schemas.openxmlformats.org/drawingml/2006/main" name="1_Folienmaster">
  <a:themeElements>
    <a:clrScheme name="FS_Präsentation">
      <a:dk1>
        <a:srgbClr val="747678"/>
      </a:dk1>
      <a:lt1>
        <a:srgbClr val="FFFFFF"/>
      </a:lt1>
      <a:dk2>
        <a:srgbClr val="3A3B3C"/>
      </a:dk2>
      <a:lt2>
        <a:srgbClr val="FFFFFF"/>
      </a:lt2>
      <a:accent1>
        <a:srgbClr val="008444"/>
      </a:accent1>
      <a:accent2>
        <a:srgbClr val="69BE28"/>
      </a:accent2>
      <a:accent3>
        <a:srgbClr val="0082C4"/>
      </a:accent3>
      <a:accent4>
        <a:srgbClr val="6D1F80"/>
      </a:accent4>
      <a:accent5>
        <a:srgbClr val="981E32"/>
      </a:accent5>
      <a:accent6>
        <a:srgbClr val="E75113"/>
      </a:accent6>
      <a:hlink>
        <a:srgbClr val="848484"/>
      </a:hlink>
      <a:folHlink>
        <a:srgbClr val="008444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stervorlage_Anlage_8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Folienmas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Bildschirmpräsentation (4:3)</PresentationFormat>
  <Paragraphs>263</Paragraphs>
  <Slides>16</Slides>
  <Notes>16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Arial Black</vt:lpstr>
      <vt:lpstr>Arial Unicode MS</vt:lpstr>
      <vt:lpstr>Wingdings</vt:lpstr>
      <vt:lpstr>1_Folienmaster</vt:lpstr>
      <vt:lpstr>Mustervorlage_Anlage_8a</vt:lpstr>
      <vt:lpstr>Verwaltungsdigitalisierung und Beteiligungsprozesse</vt:lpstr>
      <vt:lpstr>Verwaltungsdigitalisierung</vt:lpstr>
      <vt:lpstr>Bürgerbeteiligung</vt:lpstr>
      <vt:lpstr>Beteiligungsformate</vt:lpstr>
      <vt:lpstr>Beteiligungsformate</vt:lpstr>
      <vt:lpstr>Beteiligungsformate</vt:lpstr>
      <vt:lpstr>Beteiligungsformate</vt:lpstr>
      <vt:lpstr>Beteiligungsformate</vt:lpstr>
      <vt:lpstr>Beteiligungsformate</vt:lpstr>
      <vt:lpstr>Beteiligungsformate</vt:lpstr>
      <vt:lpstr>Beteiligungsformate</vt:lpstr>
      <vt:lpstr>Beteiligungsformate</vt:lpstr>
      <vt:lpstr>Weiterentwicklung</vt:lpstr>
      <vt:lpstr>Danke für Ihr Interesse!</vt:lpstr>
      <vt:lpstr>BITKOM: Digitalisierung – Nr. 8</vt:lpstr>
      <vt:lpstr>BITKOM: Governance und digitale Verwaltung – Nr. 3</vt:lpstr>
    </vt:vector>
  </TitlesOfParts>
  <Company>Pleon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Zander</dc:creator>
  <cp:lastModifiedBy>Rohde, Stephan Dr. - SK</cp:lastModifiedBy>
  <cp:revision>67</cp:revision>
  <cp:lastPrinted>2025-09-12T07:41:22Z</cp:lastPrinted>
  <dcterms:created xsi:type="dcterms:W3CDTF">2009-07-20T07:10:19Z</dcterms:created>
  <dcterms:modified xsi:type="dcterms:W3CDTF">2025-09-12T07:41:23Z</dcterms:modified>
</cp:coreProperties>
</file>